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9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3" r:id="rId4"/>
    <p:sldId id="258" r:id="rId5"/>
    <p:sldId id="260" r:id="rId6"/>
    <p:sldId id="262" r:id="rId7"/>
    <p:sldId id="276" r:id="rId8"/>
    <p:sldId id="272" r:id="rId9"/>
    <p:sldId id="279" r:id="rId10"/>
    <p:sldId id="274" r:id="rId11"/>
    <p:sldId id="268" r:id="rId12"/>
    <p:sldId id="269" r:id="rId13"/>
    <p:sldId id="278" r:id="rId14"/>
    <p:sldId id="273" r:id="rId15"/>
    <p:sldId id="26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37" userDrawn="1">
          <p15:clr>
            <a:srgbClr val="A4A3A4"/>
          </p15:clr>
        </p15:guide>
        <p15:guide id="1" orient="horz" pos="2134" userDrawn="1">
          <p15:clr>
            <a:srgbClr val="A4A3A4"/>
          </p15:clr>
        </p15:guide>
        <p15:guide id="2" orient="horz" pos="902" userDrawn="1">
          <p15:clr>
            <a:srgbClr val="A4A3A4"/>
          </p15:clr>
        </p15:guide>
        <p15:guide id="3" orient="horz" pos="3949" userDrawn="1">
          <p15:clr>
            <a:srgbClr val="A4A3A4"/>
          </p15:clr>
        </p15:guide>
        <p15:guide id="4" pos="206" userDrawn="1">
          <p15:clr>
            <a:srgbClr val="A4A3A4"/>
          </p15:clr>
        </p15:guide>
        <p15:guide id="5" pos="7464" userDrawn="1">
          <p15:clr>
            <a:srgbClr val="A4A3A4"/>
          </p15:clr>
        </p15:guide>
        <p15:guide id="6" orient="horz" pos="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  <p15:guide id="8" pos="3838">
          <p15:clr>
            <a:srgbClr val="A4A3A4"/>
          </p15:clr>
        </p15:guide>
        <p15:guide id="9" orient="horz" pos="2144">
          <p15:clr>
            <a:srgbClr val="A4A3A4"/>
          </p15:clr>
        </p15:guide>
        <p15:guide id="10" orient="horz" pos="905">
          <p15:clr>
            <a:srgbClr val="A4A3A4"/>
          </p15:clr>
        </p15:guide>
        <p15:guide id="11" orient="horz" pos="3986">
          <p15:clr>
            <a:srgbClr val="A4A3A4"/>
          </p15:clr>
        </p15:guide>
        <p15:guide id="12" pos="7467">
          <p15:clr>
            <a:srgbClr val="A4A3A4"/>
          </p15:clr>
        </p15:guide>
        <p15:guide id="13" orient="horz" pos="116">
          <p15:clr>
            <a:srgbClr val="A4A3A4"/>
          </p15:clr>
        </p15:guide>
        <p15:guide id="14" pos="3837">
          <p15:clr>
            <a:srgbClr val="A4A3A4"/>
          </p15:clr>
        </p15:guide>
        <p15:guide id="15" orient="horz" pos="2134">
          <p15:clr>
            <a:srgbClr val="A4A3A4"/>
          </p15:clr>
        </p15:guide>
        <p15:guide id="16" orient="horz" pos="902">
          <p15:clr>
            <a:srgbClr val="A4A3A4"/>
          </p15:clr>
        </p15:guide>
        <p15:guide id="17" orient="horz" pos="3949">
          <p15:clr>
            <a:srgbClr val="A4A3A4"/>
          </p15:clr>
        </p15:guide>
        <p15:guide id="18" pos="206">
          <p15:clr>
            <a:srgbClr val="A4A3A4"/>
          </p15:clr>
        </p15:guide>
        <p15:guide id="19" pos="7464">
          <p15:clr>
            <a:srgbClr val="A4A3A4"/>
          </p15:clr>
        </p15:guide>
        <p15:guide id="20" orient="horz" pos="11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1" autoAdjust="0"/>
    <p:restoredTop sz="94660"/>
  </p:normalViewPr>
  <p:slideViewPr>
    <p:cSldViewPr snapToGrid="0" snapToObjects="1" showGuides="1">
      <p:cViewPr varScale="1">
        <p:scale>
          <a:sx n="99" d="100"/>
          <a:sy n="99" d="100"/>
        </p:scale>
        <p:origin x="78" y="306"/>
      </p:cViewPr>
      <p:guideLst>
        <p:guide pos="3837"/>
        <p:guide orient="horz" pos="2134"/>
        <p:guide orient="horz" pos="902"/>
        <p:guide orient="horz" pos="3949"/>
        <p:guide pos="206"/>
        <p:guide pos="7464"/>
        <p:guide orient="horz" pos="1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  <p:guide pos="3838"/>
        <p:guide orient="horz" pos="2144"/>
        <p:guide orient="horz" pos="905"/>
        <p:guide orient="horz" pos="3986"/>
        <p:guide pos="7467"/>
        <p:guide orient="horz" pos="116"/>
        <p:guide pos="3837"/>
        <p:guide orient="horz" pos="2134"/>
        <p:guide orient="horz" pos="902"/>
        <p:guide orient="horz" pos="3949"/>
        <p:guide pos="206"/>
        <p:guide pos="7464"/>
        <p:guide orient="horz" pos="11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21/11/2023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PC(방랑자) 컨텐츠 기획서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10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2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6546"/>
              </p:ext>
            </p:extLst>
          </p:nvPr>
        </p:nvGraphicFramePr>
        <p:xfrm>
          <a:off x="334645" y="610235"/>
          <a:ext cx="5750560" cy="268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4719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무기를 잡고 자세를 낮춘뒤 무기를 뽑아 자세를 잡는다.</a:t>
                      </a:r>
                      <a:endParaRPr lang="ko-KR" altLang="en-US" kern="1200"/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945">
                <a:tc gridSpan="5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발도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93541"/>
              </p:ext>
            </p:extLst>
          </p:nvPr>
        </p:nvGraphicFramePr>
        <p:xfrm>
          <a:off x="6116320" y="582295"/>
          <a:ext cx="5750560" cy="2718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5974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14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무기를 집어넣고 자세를 높인다.</a:t>
                      </a:r>
                      <a:endParaRPr lang="ko-KR" altLang="en-US" sz="14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748">
                <a:tc gridSpan="5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납도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"/>
          <p:cNvGraphicFramePr>
            <a:graphicFrameLocks noGrp="1"/>
          </p:cNvGraphicFramePr>
          <p:nvPr/>
        </p:nvGraphicFramePr>
        <p:xfrm>
          <a:off x="334645" y="3491865"/>
          <a:ext cx="5750560" cy="268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4719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전방을 향해서 무기를 3번 휘두른다.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945">
                <a:tc gridSpan="5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Attack-1</a:t>
                      </a:r>
                      <a:endParaRPr lang="ko-KR" altLang="en-US" sz="14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872795"/>
              </p:ext>
            </p:extLst>
          </p:nvPr>
        </p:nvGraphicFramePr>
        <p:xfrm>
          <a:off x="6088380" y="3491865"/>
          <a:ext cx="5750560" cy="2689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64148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70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14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70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전방에 1번 무기를 휘두른 후,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기를 모아 </a:t>
                      </a:r>
                      <a:r>
                        <a:rPr lang="ko-KR" sz="14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강하게 1번 휘두른다.</a:t>
                      </a:r>
                      <a:endParaRPr lang="ko-KR" altLang="en-US" sz="14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668">
                <a:tc gridSpan="5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Attack-2</a:t>
                      </a:r>
                      <a:endParaRPr lang="ko-KR" altLang="en-US" sz="14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7" name="그림 2" descr="C:/Users/yhgki/AppData/Roaming/PolarisOffice/ETemp/30944_23841408/fImage1607783157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5" t="45017" r="39398" b="20920"/>
          <a:stretch>
            <a:fillRect/>
          </a:stretch>
        </p:blipFill>
        <p:spPr>
          <a:xfrm>
            <a:off x="919041" y="637539"/>
            <a:ext cx="1254760" cy="1584325"/>
          </a:xfrm>
          <a:prstGeom prst="rect">
            <a:avLst/>
          </a:prstGeom>
          <a:noFill/>
        </p:spPr>
      </p:pic>
      <p:pic>
        <p:nvPicPr>
          <p:cNvPr id="38" name="그림 4" descr="C:/Users/yhgki/AppData/Roaming/PolarisOffice/ETemp/30944_23841408/fImage1609981159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4" t="46656" r="39396" b="19031"/>
          <a:stretch>
            <a:fillRect/>
          </a:stretch>
        </p:blipFill>
        <p:spPr>
          <a:xfrm>
            <a:off x="2218251" y="637540"/>
            <a:ext cx="1254760" cy="1584325"/>
          </a:xfrm>
          <a:prstGeom prst="rect">
            <a:avLst/>
          </a:prstGeom>
          <a:noFill/>
        </p:spPr>
      </p:pic>
      <p:pic>
        <p:nvPicPr>
          <p:cNvPr id="39" name="그림 6" descr="C:/Users/yhgki/AppData/Roaming/PolarisOffice/ETemp/30944_23841408/fImage1593084161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48045" r="39398" b="17771"/>
          <a:stretch>
            <a:fillRect/>
          </a:stretch>
        </p:blipFill>
        <p:spPr>
          <a:xfrm>
            <a:off x="3516289" y="637538"/>
            <a:ext cx="1254760" cy="1584325"/>
          </a:xfrm>
          <a:prstGeom prst="rect">
            <a:avLst/>
          </a:prstGeom>
          <a:noFill/>
        </p:spPr>
      </p:pic>
      <p:pic>
        <p:nvPicPr>
          <p:cNvPr id="40" name="그림 8" descr="C:/Users/yhgki/AppData/Roaming/PolarisOffice/ETemp/30944_23841408/fImage160605416365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5" t="47290" r="39398" b="18644"/>
          <a:stretch>
            <a:fillRect/>
          </a:stretch>
        </p:blipFill>
        <p:spPr>
          <a:xfrm>
            <a:off x="4816671" y="640715"/>
            <a:ext cx="1254760" cy="1584325"/>
          </a:xfrm>
          <a:prstGeom prst="rect">
            <a:avLst/>
          </a:prstGeom>
          <a:noFill/>
        </p:spPr>
      </p:pic>
      <p:pic>
        <p:nvPicPr>
          <p:cNvPr id="41" name="그림 11" descr="C:/Users/yhgki/AppData/Roaming/PolarisOffice/ETemp/30944_23841408/fImage1616258166916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46860" r="39427" b="19059"/>
          <a:stretch>
            <a:fillRect/>
          </a:stretch>
        </p:blipFill>
        <p:spPr>
          <a:xfrm>
            <a:off x="6706431" y="610235"/>
            <a:ext cx="1252220" cy="1584325"/>
          </a:xfrm>
          <a:prstGeom prst="rect">
            <a:avLst/>
          </a:prstGeom>
          <a:noFill/>
        </p:spPr>
      </p:pic>
      <p:pic>
        <p:nvPicPr>
          <p:cNvPr id="42" name="그림 13" descr="C:/Users/yhgki/AppData/Roaming/PolarisOffice/ETemp/30944_23841408/fImage1616633168572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1" t="46323" r="39432" b="19596"/>
          <a:stretch>
            <a:fillRect/>
          </a:stretch>
        </p:blipFill>
        <p:spPr>
          <a:xfrm>
            <a:off x="8010917" y="610235"/>
            <a:ext cx="1252220" cy="1584325"/>
          </a:xfrm>
          <a:prstGeom prst="rect">
            <a:avLst/>
          </a:prstGeom>
          <a:noFill/>
        </p:spPr>
      </p:pic>
      <p:pic>
        <p:nvPicPr>
          <p:cNvPr id="43" name="그림 15" descr="C:/Users/yhgki/AppData/Roaming/PolarisOffice/ETemp/30944_23841408/fImage1582043170147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3" t="44304" r="39427" b="21615"/>
          <a:stretch>
            <a:fillRect/>
          </a:stretch>
        </p:blipFill>
        <p:spPr>
          <a:xfrm>
            <a:off x="9306611" y="610235"/>
            <a:ext cx="1252220" cy="1584325"/>
          </a:xfrm>
          <a:prstGeom prst="rect">
            <a:avLst/>
          </a:prstGeom>
          <a:noFill/>
        </p:spPr>
      </p:pic>
      <p:pic>
        <p:nvPicPr>
          <p:cNvPr id="44" name="그림 17" descr="C:/Users/yhgki/AppData/Roaming/PolarisOffice/ETemp/30944_23841408/fImage16127821729358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1" t="44035" r="39427" b="21883"/>
          <a:stretch>
            <a:fillRect/>
          </a:stretch>
        </p:blipFill>
        <p:spPr>
          <a:xfrm>
            <a:off x="10587551" y="610234"/>
            <a:ext cx="1252220" cy="1584325"/>
          </a:xfrm>
          <a:prstGeom prst="rect">
            <a:avLst/>
          </a:prstGeom>
          <a:noFill/>
        </p:spPr>
      </p:pic>
      <p:pic>
        <p:nvPicPr>
          <p:cNvPr id="45" name="그림 19" descr="C:/Users/yhgki/AppData/Roaming/PolarisOffice/ETemp/30944_23841408/fImage16413521746962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3" t="39451" r="39535" b="26467"/>
          <a:stretch>
            <a:fillRect/>
          </a:stretch>
        </p:blipFill>
        <p:spPr>
          <a:xfrm>
            <a:off x="932082" y="3519463"/>
            <a:ext cx="1240790" cy="1584325"/>
          </a:xfrm>
          <a:prstGeom prst="rect">
            <a:avLst/>
          </a:prstGeom>
          <a:noFill/>
        </p:spPr>
      </p:pic>
      <p:pic>
        <p:nvPicPr>
          <p:cNvPr id="46" name="그림 21" descr="C:/Users/yhgki/AppData/Roaming/PolarisOffice/ETemp/30944_23841408/fImage16045731764464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39590" r="39535" b="26328"/>
          <a:stretch>
            <a:fillRect/>
          </a:stretch>
        </p:blipFill>
        <p:spPr>
          <a:xfrm>
            <a:off x="2225773" y="3519463"/>
            <a:ext cx="1240790" cy="1584325"/>
          </a:xfrm>
          <a:prstGeom prst="rect">
            <a:avLst/>
          </a:prstGeom>
          <a:noFill/>
        </p:spPr>
      </p:pic>
      <p:pic>
        <p:nvPicPr>
          <p:cNvPr id="47" name="그림 23" descr="C:/Users/yhgki/AppData/Roaming/PolarisOffice/ETemp/30944_23841408/fImage16107881785705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39451" r="39434" b="26328"/>
          <a:stretch>
            <a:fillRect/>
          </a:stretch>
        </p:blipFill>
        <p:spPr>
          <a:xfrm>
            <a:off x="3522394" y="3519463"/>
            <a:ext cx="1240790" cy="1584325"/>
          </a:xfrm>
          <a:prstGeom prst="rect">
            <a:avLst/>
          </a:prstGeom>
          <a:noFill/>
        </p:spPr>
      </p:pic>
      <p:pic>
        <p:nvPicPr>
          <p:cNvPr id="48" name="그림 25" descr="C:/Users/yhgki/AppData/Roaming/PolarisOffice/ETemp/30944_23841408/fImage16228121808145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39451" r="39427" b="26328"/>
          <a:stretch>
            <a:fillRect/>
          </a:stretch>
        </p:blipFill>
        <p:spPr>
          <a:xfrm>
            <a:off x="4821849" y="3519462"/>
            <a:ext cx="1240790" cy="1584325"/>
          </a:xfrm>
          <a:prstGeom prst="rect">
            <a:avLst/>
          </a:prstGeom>
          <a:noFill/>
        </p:spPr>
      </p:pic>
      <p:pic>
        <p:nvPicPr>
          <p:cNvPr id="49" name="그림 27" descr="C:/Users/yhgki/AppData/Roaming/PolarisOffice/ETemp/30944_23841408/fImage16239141823281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7" t="39466" r="35765" b="26326"/>
          <a:stretch>
            <a:fillRect/>
          </a:stretch>
        </p:blipFill>
        <p:spPr>
          <a:xfrm>
            <a:off x="6685623" y="3514725"/>
            <a:ext cx="1254125" cy="1584325"/>
          </a:xfrm>
          <a:prstGeom prst="rect">
            <a:avLst/>
          </a:prstGeom>
          <a:noFill/>
        </p:spPr>
      </p:pic>
      <p:pic>
        <p:nvPicPr>
          <p:cNvPr id="50" name="그림 29" descr="C:/Users/yhgki/AppData/Roaming/PolarisOffice/ETemp/30944_23841408/fImage16225511846827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3" t="39451" r="35448" b="26060"/>
          <a:stretch>
            <a:fillRect/>
          </a:stretch>
        </p:blipFill>
        <p:spPr>
          <a:xfrm>
            <a:off x="7980241" y="3519463"/>
            <a:ext cx="1254125" cy="1584325"/>
          </a:xfrm>
          <a:prstGeom prst="rect">
            <a:avLst/>
          </a:prstGeom>
          <a:noFill/>
        </p:spPr>
      </p:pic>
      <p:pic>
        <p:nvPicPr>
          <p:cNvPr id="51" name="그림 31" descr="C:/Users/yhgki/AppData/Roaming/PolarisOffice/ETemp/30944_23841408/fImage12552571869961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0" t="39451" r="36182" b="26467"/>
          <a:stretch>
            <a:fillRect/>
          </a:stretch>
        </p:blipFill>
        <p:spPr>
          <a:xfrm>
            <a:off x="9266755" y="3519463"/>
            <a:ext cx="1254125" cy="1584325"/>
          </a:xfrm>
          <a:prstGeom prst="rect">
            <a:avLst/>
          </a:prstGeom>
          <a:noFill/>
        </p:spPr>
      </p:pic>
      <p:pic>
        <p:nvPicPr>
          <p:cNvPr id="52" name="그림 33" descr="C:/Users/yhgki/AppData/Roaming/PolarisOffice/ETemp/30944_23841408/fImage1604640188491.pn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7" t="39451" r="36290" b="26467"/>
          <a:stretch>
            <a:fillRect/>
          </a:stretch>
        </p:blipFill>
        <p:spPr>
          <a:xfrm>
            <a:off x="10568062" y="3519463"/>
            <a:ext cx="1254125" cy="1584325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모션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능력치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EA629278-77D3-4624-8FE6-5B7A552E7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198984"/>
              </p:ext>
            </p:extLst>
          </p:nvPr>
        </p:nvGraphicFramePr>
        <p:xfrm>
          <a:off x="1454858" y="1682262"/>
          <a:ext cx="9281648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4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181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EA629278-77D3-4624-8FE6-5B7A552E7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588971"/>
              </p:ext>
            </p:extLst>
          </p:nvPr>
        </p:nvGraphicFramePr>
        <p:xfrm>
          <a:off x="331787" y="184150"/>
          <a:ext cx="1152207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경지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강함을 표기하는 척도로 레벨과 같은 개념이다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경지별로 최대 상승 가능 능력치의 제한이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일정 량의 경험치를 획득할 경우 캐릭터의 경지가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경지가 오를 경우 체력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내공 등의 능력치가 소폭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경지에는 총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8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단계가 존재하며 경기가 오를 수록 다음 경지 상승에 필요한 경험치 량이 증가한다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828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경지의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3EDDE3-6FDF-4C65-80EC-C1CD4845C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717389"/>
              </p:ext>
            </p:extLst>
          </p:nvPr>
        </p:nvGraphicFramePr>
        <p:xfrm>
          <a:off x="334962" y="2438742"/>
          <a:ext cx="1152207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체력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생존에 필요한 자원이다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체력이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이하가 될 경우 캐릭터가 사망한다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비 전투 상태에서 일정 시간 지날 경우 체력이 천천히 회복된다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1484FFE-CB49-43D1-9074-B37E2B005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280869"/>
              </p:ext>
            </p:extLst>
          </p:nvPr>
        </p:nvGraphicFramePr>
        <p:xfrm>
          <a:off x="334962" y="3718902"/>
          <a:ext cx="1152207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지구력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캐릭터가 특정 동작을 할 경우 사용되는 자원이다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달리기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구르기 등의 동작 시 일정량 소비된다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일정 시간 지구력을 소비하는 동작을 사용하지 않을 경우 지구력이 빠르게 회복된다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6B34D32-D0A5-47AF-B01C-13BE2996A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36403"/>
              </p:ext>
            </p:extLst>
          </p:nvPr>
        </p:nvGraphicFramePr>
        <p:xfrm>
          <a:off x="334962" y="5016157"/>
          <a:ext cx="1152207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공격력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방어력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공격과 방어에 관여하는 수치이다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캐릭터가 착용한 장비의 능력치에 따라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내공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외공 수치에 비례하여 추가적으로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89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A5BF9FA-28DF-4B5A-8415-3FCC2AB0C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297532"/>
              </p:ext>
            </p:extLst>
          </p:nvPr>
        </p:nvGraphicFramePr>
        <p:xfrm>
          <a:off x="334962" y="179388"/>
          <a:ext cx="1152207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내공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기를 다루는 능력에 관련된 수치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명상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호흡 훈련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등에 수련으로 상승 시킬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영약의 섭취로 상승 시킬 수 있으나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상승 시킬 수 있는 제한이 존재한다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내공이 높을 경우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기를 다루는 스킬 사용시 위력이 증가한다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314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11D8B43-2C7D-4CD0-AD3D-91A42319B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940517"/>
              </p:ext>
            </p:extLst>
          </p:nvPr>
        </p:nvGraphicFramePr>
        <p:xfrm>
          <a:off x="327025" y="1831608"/>
          <a:ext cx="1152207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외공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신체 다루는 능력에 관련된 수치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대련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폐관 수련 등에 방법으로 상승 시킬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처음 처치하는 몬스터를 처치하는 방법으로 상승 시킬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외공이 높을 경우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신체를 직접적으로 사용하는 스킬 사용시 위력이 증가한다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3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513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1"/>
          <p:cNvSpPr>
            <a:spLocks noChangeAspect="1"/>
          </p:cNvSpPr>
          <p:nvPr/>
        </p:nvSpPr>
        <p:spPr>
          <a:xfrm>
            <a:off x="5172075" y="2707005"/>
            <a:ext cx="1856740" cy="234632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세력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725225"/>
              </p:ext>
            </p:extLst>
          </p:nvPr>
        </p:nvGraphicFramePr>
        <p:xfrm>
          <a:off x="335915" y="1456055"/>
          <a:ext cx="11520805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7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세력이란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다양한 성향의 조직들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 관련 퀘스트를 클리어하거나 관련 무공 수련 등으로 해당 세력의 우호도를 올릴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특정 세력의 우호도 상승 시 해당 세력과 적대적인 세력의 우호가 줄어 든다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1547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 우호도가 일정량에 도달 할 경우 무공이나 아이템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특정 퀘스트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언락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등의 보상이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5726366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B2F1F4-6931-4F86-8957-EA9E6D8DE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65" y="3597910"/>
            <a:ext cx="5334635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79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문서 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060742"/>
              </p:ext>
            </p:extLst>
          </p:nvPr>
        </p:nvGraphicFramePr>
        <p:xfrm>
          <a:off x="822960" y="1443990"/>
          <a:ext cx="10546080" cy="171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indent="0" hangingPunct="1"/>
                      <a:r>
                        <a:rPr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당 문서는 게임 ‘</a:t>
                      </a:r>
                      <a:r>
                        <a:rPr lang="ko-KR" sz="18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방량엽사전’에서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등장하는 PC(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)의 컨셉, 정책, 캐릭터 설정을 정리한 문서다.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이유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)에 컨셉, 규칙, 설정을 정리하기 위해.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목적 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 문서를 읽는 사람에게 내용을 확실히 전하기 위해.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목표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캐릭터의 개발 방향성을 확실시 하는 것.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dirty="0"/>
              <a:t>PC(</a:t>
            </a:r>
            <a:r>
              <a:rPr lang="ko-KR" altLang="en-US" dirty="0"/>
              <a:t>방랑자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573083"/>
              </p:ext>
            </p:extLst>
          </p:nvPr>
        </p:nvGraphicFramePr>
        <p:xfrm>
          <a:off x="335915" y="1456055"/>
          <a:ext cx="11520805" cy="223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4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831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PC(</a:t>
                      </a:r>
                      <a:r>
                        <a:rPr lang="ko-KR" altLang="en-US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란</a:t>
                      </a: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8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방랑엽사전</a:t>
                      </a: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플레이어가 직접 조종하는 캐릭터로 작중 스토리에 중심인물 이다.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89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</a:t>
                      </a:r>
                      <a:endParaRPr lang="en-US" altLang="ko-KR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성별은 남성과 여성이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장비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아이템은 전투</a:t>
                      </a:r>
                      <a:r>
                        <a:rPr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상태에서 장착 및 해제 할 수 없다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플레이어는 모든 무기를 장비할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전투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퀘스트 완료 등의 방법으로 경험치를 얻어 경지를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경지에 비례하여 능력치가 상승하며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각 경지 별로 상승 시킬 수 있는 최대 능력치가 존재한다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2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컨셉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4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표 3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399308"/>
              </p:ext>
            </p:extLst>
          </p:nvPr>
        </p:nvGraphicFramePr>
        <p:xfrm>
          <a:off x="1153160" y="1448802"/>
          <a:ext cx="7963535" cy="251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3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6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디자</a:t>
                      </a:r>
                      <a:r>
                        <a:rPr lang="ko-KR" sz="16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 컨셉</a:t>
                      </a:r>
                      <a:endParaRPr lang="ko-KR" altLang="en-US" sz="16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등장 캐릭터는 대부분 동양인 계열 캐릭터이다.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옷의 디자인은 한국과 중국의 동양풍 스타일을 섞어서 사용한다.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대부분의 캐릭터는 한국 계열 옷을 입는다.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무림 계열 캐릭터는 한국 계열의 옷을 중심으로 중국 계열 옷을 입는다.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본래 무림은 대륙 중심 제국(중국풍)에서 활동 했으나 어떠한 사건을 계기로 본래 중심 인원들이 대부분 죽고 잔존 세력들이 동쪽 나라(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한국풍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)로 도망쳐 왔다. 그렇기에 대부분의 사람들은 동쪽 나라의 옷을 입고 무림 소속 캐릭터들은 동쪽 나라의 옷 위에 제국의 갑옷을 입는다.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2"/>
          <a:stretch>
            <a:fillRect/>
          </a:stretch>
        </p:blipFill>
        <p:spPr>
          <a:xfrm>
            <a:off x="9194165" y="1449070"/>
            <a:ext cx="2214245" cy="4864100"/>
          </a:xfrm>
          <a:prstGeom prst="rect">
            <a:avLst/>
          </a:prstGeom>
          <a:noFill/>
        </p:spPr>
      </p:pic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90" y="4150995"/>
            <a:ext cx="2219960" cy="2153920"/>
          </a:xfrm>
          <a:prstGeom prst="rect">
            <a:avLst/>
          </a:prstGeom>
          <a:noFill/>
        </p:spPr>
      </p:pic>
      <p:pic>
        <p:nvPicPr>
          <p:cNvPr id="8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8" r="16055"/>
          <a:stretch>
            <a:fillRect/>
          </a:stretch>
        </p:blipFill>
        <p:spPr>
          <a:xfrm>
            <a:off x="1175385" y="4124960"/>
            <a:ext cx="3236595" cy="2161540"/>
          </a:xfrm>
          <a:prstGeom prst="rect">
            <a:avLst/>
          </a:prstGeom>
          <a:noFill/>
        </p:spPr>
      </p:pic>
      <p:pic>
        <p:nvPicPr>
          <p:cNvPr id="9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5" r="31046"/>
          <a:stretch>
            <a:fillRect/>
          </a:stretch>
        </p:blipFill>
        <p:spPr>
          <a:xfrm>
            <a:off x="7049135" y="4150995"/>
            <a:ext cx="2067560" cy="2162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정책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5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505529"/>
              </p:ext>
            </p:extLst>
          </p:nvPr>
        </p:nvGraphicFramePr>
        <p:xfrm>
          <a:off x="335915" y="1447967"/>
          <a:ext cx="2975176" cy="153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770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  <a:endParaRPr lang="ko-KR" altLang="en-US" sz="14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차원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3D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그래픽 풍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실사에 가까운 그래픽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하이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타입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파츠형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6" name="그룹 237"/>
          <p:cNvGrpSpPr/>
          <p:nvPr/>
        </p:nvGrpSpPr>
        <p:grpSpPr>
          <a:xfrm>
            <a:off x="9021445" y="1450975"/>
            <a:ext cx="2842260" cy="4904740"/>
            <a:chOff x="9021445" y="1450975"/>
            <a:chExt cx="2842260" cy="4904740"/>
          </a:xfrm>
        </p:grpSpPr>
        <p:pic>
          <p:nvPicPr>
            <p:cNvPr id="12" name="그림 19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2" r="63640"/>
            <a:stretch>
              <a:fillRect/>
            </a:stretch>
          </p:blipFill>
          <p:spPr>
            <a:xfrm>
              <a:off x="9021445" y="1450975"/>
              <a:ext cx="2842260" cy="4900295"/>
            </a:xfrm>
            <a:prstGeom prst="rect">
              <a:avLst/>
            </a:prstGeom>
            <a:noFill/>
          </p:spPr>
        </p:pic>
        <p:sp>
          <p:nvSpPr>
            <p:cNvPr id="13" name="도형 196"/>
            <p:cNvSpPr>
              <a:spLocks/>
            </p:cNvSpPr>
            <p:nvPr/>
          </p:nvSpPr>
          <p:spPr>
            <a:xfrm>
              <a:off x="10911840" y="5783580"/>
              <a:ext cx="476885" cy="572135"/>
            </a:xfrm>
            <a:custGeom>
              <a:avLst/>
              <a:gdLst>
                <a:gd name="TX0" fmla="*/ 68 w 751"/>
                <a:gd name="TY0" fmla="*/ 0 h 901"/>
                <a:gd name="TX1" fmla="*/ 654 w 751"/>
                <a:gd name="TY1" fmla="*/ 68 h 901"/>
                <a:gd name="TX2" fmla="*/ 750 w 751"/>
                <a:gd name="TY2" fmla="*/ 750 h 901"/>
                <a:gd name="TX3" fmla="*/ 381 w 751"/>
                <a:gd name="TY3" fmla="*/ 900 h 901"/>
                <a:gd name="TX4" fmla="*/ 0 w 751"/>
                <a:gd name="TY4" fmla="*/ 709 h 901"/>
                <a:gd name="TX5" fmla="*/ 109 w 751"/>
                <a:gd name="TY5" fmla="*/ 13 h 9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51" h="901">
                  <a:moveTo>
                    <a:pt x="68" y="0"/>
                  </a:moveTo>
                  <a:lnTo>
                    <a:pt x="654" y="68"/>
                  </a:lnTo>
                  <a:lnTo>
                    <a:pt x="750" y="750"/>
                  </a:lnTo>
                  <a:lnTo>
                    <a:pt x="381" y="900"/>
                  </a:lnTo>
                  <a:lnTo>
                    <a:pt x="0" y="709"/>
                  </a:lnTo>
                  <a:lnTo>
                    <a:pt x="109" y="13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도형 198"/>
            <p:cNvSpPr>
              <a:spLocks/>
            </p:cNvSpPr>
            <p:nvPr/>
          </p:nvSpPr>
          <p:spPr>
            <a:xfrm>
              <a:off x="10439400" y="3461385"/>
              <a:ext cx="876300" cy="2316480"/>
            </a:xfrm>
            <a:custGeom>
              <a:avLst/>
              <a:gdLst>
                <a:gd name="TX0" fmla="*/ 854 w 1380"/>
                <a:gd name="TY0" fmla="*/ 3722 h 3798"/>
                <a:gd name="TX1" fmla="*/ 1379 w 1380"/>
                <a:gd name="TY1" fmla="*/ 3797 h 3798"/>
                <a:gd name="TX2" fmla="*/ 1341 w 1380"/>
                <a:gd name="TY2" fmla="*/ 2344 h 3798"/>
                <a:gd name="TX3" fmla="*/ 985 w 1380"/>
                <a:gd name="TY3" fmla="*/ 1856 h 3798"/>
                <a:gd name="TX4" fmla="*/ 807 w 1380"/>
                <a:gd name="TY4" fmla="*/ 431 h 3798"/>
                <a:gd name="TX5" fmla="*/ 488 w 1380"/>
                <a:gd name="TY5" fmla="*/ 0 h 3798"/>
                <a:gd name="TX6" fmla="*/ 0 w 1380"/>
                <a:gd name="TY6" fmla="*/ 19 h 3798"/>
                <a:gd name="TX7" fmla="*/ 57 w 1380"/>
                <a:gd name="TY7" fmla="*/ 1003 h 3798"/>
                <a:gd name="TX8" fmla="*/ 300 w 1380"/>
                <a:gd name="TY8" fmla="*/ 1865 h 3798"/>
                <a:gd name="TX9" fmla="*/ 591 w 1380"/>
                <a:gd name="TY9" fmla="*/ 2803 h 3798"/>
                <a:gd name="TX10" fmla="*/ 854 w 1380"/>
                <a:gd name="TY10" fmla="*/ 3722 h 379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380" h="3798">
                  <a:moveTo>
                    <a:pt x="854" y="3722"/>
                  </a:moveTo>
                  <a:lnTo>
                    <a:pt x="1379" y="3797"/>
                  </a:lnTo>
                  <a:lnTo>
                    <a:pt x="1341" y="2344"/>
                  </a:lnTo>
                  <a:lnTo>
                    <a:pt x="985" y="1856"/>
                  </a:lnTo>
                  <a:lnTo>
                    <a:pt x="807" y="431"/>
                  </a:lnTo>
                  <a:lnTo>
                    <a:pt x="488" y="0"/>
                  </a:lnTo>
                  <a:lnTo>
                    <a:pt x="0" y="19"/>
                  </a:lnTo>
                  <a:lnTo>
                    <a:pt x="57" y="1003"/>
                  </a:lnTo>
                  <a:lnTo>
                    <a:pt x="300" y="1865"/>
                  </a:lnTo>
                  <a:lnTo>
                    <a:pt x="591" y="2803"/>
                  </a:lnTo>
                  <a:lnTo>
                    <a:pt x="854" y="3722"/>
                  </a:lnTo>
                  <a:close/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207"/>
            <p:cNvSpPr>
              <a:spLocks/>
            </p:cNvSpPr>
            <p:nvPr/>
          </p:nvSpPr>
          <p:spPr>
            <a:xfrm>
              <a:off x="10111740" y="2330450"/>
              <a:ext cx="721360" cy="715010"/>
            </a:xfrm>
            <a:custGeom>
              <a:avLst/>
              <a:gdLst>
                <a:gd name="TX0" fmla="*/ 122 w 1136"/>
                <a:gd name="TY0" fmla="*/ 1087 h 1126"/>
                <a:gd name="TX1" fmla="*/ 844 w 1136"/>
                <a:gd name="TY1" fmla="*/ 1125 h 1126"/>
                <a:gd name="TX2" fmla="*/ 975 w 1136"/>
                <a:gd name="TY2" fmla="*/ 731 h 1126"/>
                <a:gd name="TX3" fmla="*/ 910 w 1136"/>
                <a:gd name="TY3" fmla="*/ 497 h 1126"/>
                <a:gd name="TX4" fmla="*/ 1135 w 1136"/>
                <a:gd name="TY4" fmla="*/ 84 h 1126"/>
                <a:gd name="TX5" fmla="*/ 844 w 1136"/>
                <a:gd name="TY5" fmla="*/ 0 h 1126"/>
                <a:gd name="TX6" fmla="*/ 572 w 1136"/>
                <a:gd name="TY6" fmla="*/ 84 h 1126"/>
                <a:gd name="TX7" fmla="*/ 310 w 1136"/>
                <a:gd name="TY7" fmla="*/ 28 h 1126"/>
                <a:gd name="TX8" fmla="*/ 0 w 1136"/>
                <a:gd name="TY8" fmla="*/ 356 h 1126"/>
                <a:gd name="TX9" fmla="*/ 0 w 1136"/>
                <a:gd name="TY9" fmla="*/ 787 h 1126"/>
                <a:gd name="TX10" fmla="*/ 132 w 1136"/>
                <a:gd name="TY10" fmla="*/ 1097 h 112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136" h="1126">
                  <a:moveTo>
                    <a:pt x="122" y="1087"/>
                  </a:moveTo>
                  <a:lnTo>
                    <a:pt x="844" y="1125"/>
                  </a:lnTo>
                  <a:lnTo>
                    <a:pt x="975" y="731"/>
                  </a:lnTo>
                  <a:lnTo>
                    <a:pt x="910" y="497"/>
                  </a:lnTo>
                  <a:lnTo>
                    <a:pt x="1135" y="84"/>
                  </a:lnTo>
                  <a:lnTo>
                    <a:pt x="844" y="0"/>
                  </a:lnTo>
                  <a:lnTo>
                    <a:pt x="572" y="84"/>
                  </a:lnTo>
                  <a:lnTo>
                    <a:pt x="310" y="28"/>
                  </a:lnTo>
                  <a:lnTo>
                    <a:pt x="0" y="356"/>
                  </a:lnTo>
                  <a:lnTo>
                    <a:pt x="0" y="787"/>
                  </a:lnTo>
                  <a:lnTo>
                    <a:pt x="132" y="109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213"/>
            <p:cNvSpPr>
              <a:spLocks/>
            </p:cNvSpPr>
            <p:nvPr/>
          </p:nvSpPr>
          <p:spPr>
            <a:xfrm>
              <a:off x="10100310" y="3068320"/>
              <a:ext cx="643255" cy="363855"/>
            </a:xfrm>
            <a:custGeom>
              <a:avLst/>
              <a:gdLst>
                <a:gd name="TX0" fmla="*/ 0 w 1013"/>
                <a:gd name="TY0" fmla="*/ 404 h 573"/>
                <a:gd name="TX1" fmla="*/ 487 w 1013"/>
                <a:gd name="TY1" fmla="*/ 572 h 573"/>
                <a:gd name="TX2" fmla="*/ 993 w 1013"/>
                <a:gd name="TY2" fmla="*/ 525 h 573"/>
                <a:gd name="TX3" fmla="*/ 1012 w 1013"/>
                <a:gd name="TY3" fmla="*/ 216 h 573"/>
                <a:gd name="TX4" fmla="*/ 872 w 1013"/>
                <a:gd name="TY4" fmla="*/ 19 h 573"/>
                <a:gd name="TX5" fmla="*/ 140 w 1013"/>
                <a:gd name="TY5" fmla="*/ 0 h 573"/>
                <a:gd name="TX6" fmla="*/ 37 w 1013"/>
                <a:gd name="TY6" fmla="*/ 122 h 573"/>
                <a:gd name="TX7" fmla="*/ 37 w 1013"/>
                <a:gd name="TY7" fmla="*/ 404 h 57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573">
                  <a:moveTo>
                    <a:pt x="0" y="404"/>
                  </a:moveTo>
                  <a:lnTo>
                    <a:pt x="487" y="572"/>
                  </a:lnTo>
                  <a:lnTo>
                    <a:pt x="993" y="525"/>
                  </a:lnTo>
                  <a:lnTo>
                    <a:pt x="1012" y="216"/>
                  </a:lnTo>
                  <a:lnTo>
                    <a:pt x="872" y="19"/>
                  </a:lnTo>
                  <a:lnTo>
                    <a:pt x="140" y="0"/>
                  </a:lnTo>
                  <a:lnTo>
                    <a:pt x="37" y="122"/>
                  </a:lnTo>
                  <a:lnTo>
                    <a:pt x="37" y="404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216"/>
            <p:cNvSpPr>
              <a:spLocks/>
            </p:cNvSpPr>
            <p:nvPr/>
          </p:nvSpPr>
          <p:spPr>
            <a:xfrm>
              <a:off x="9992995" y="3401695"/>
              <a:ext cx="566420" cy="2340610"/>
            </a:xfrm>
            <a:custGeom>
              <a:avLst/>
              <a:gdLst>
                <a:gd name="TX0" fmla="*/ 178 w 892"/>
                <a:gd name="TY0" fmla="*/ 0 h 3686"/>
                <a:gd name="TX1" fmla="*/ 581 w 892"/>
                <a:gd name="TY1" fmla="*/ 150 h 3686"/>
                <a:gd name="TX2" fmla="*/ 722 w 892"/>
                <a:gd name="TY2" fmla="*/ 1097 h 3686"/>
                <a:gd name="TX3" fmla="*/ 741 w 892"/>
                <a:gd name="TY3" fmla="*/ 1932 h 3686"/>
                <a:gd name="TX4" fmla="*/ 891 w 892"/>
                <a:gd name="TY4" fmla="*/ 2475 h 3686"/>
                <a:gd name="TX5" fmla="*/ 778 w 892"/>
                <a:gd name="TY5" fmla="*/ 3685 h 3686"/>
                <a:gd name="TX6" fmla="*/ 309 w 892"/>
                <a:gd name="TY6" fmla="*/ 3629 h 3686"/>
                <a:gd name="TX7" fmla="*/ 225 w 892"/>
                <a:gd name="TY7" fmla="*/ 1857 h 3686"/>
                <a:gd name="TX8" fmla="*/ 0 w 892"/>
                <a:gd name="TY8" fmla="*/ 225 h 3686"/>
                <a:gd name="TX9" fmla="*/ 206 w 892"/>
                <a:gd name="TY9" fmla="*/ 19 h 368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92" h="3686">
                  <a:moveTo>
                    <a:pt x="178" y="0"/>
                  </a:moveTo>
                  <a:lnTo>
                    <a:pt x="581" y="150"/>
                  </a:lnTo>
                  <a:lnTo>
                    <a:pt x="722" y="1097"/>
                  </a:lnTo>
                  <a:lnTo>
                    <a:pt x="741" y="1932"/>
                  </a:lnTo>
                  <a:lnTo>
                    <a:pt x="891" y="2475"/>
                  </a:lnTo>
                  <a:lnTo>
                    <a:pt x="778" y="3685"/>
                  </a:lnTo>
                  <a:lnTo>
                    <a:pt x="309" y="3629"/>
                  </a:lnTo>
                  <a:lnTo>
                    <a:pt x="225" y="1857"/>
                  </a:lnTo>
                  <a:lnTo>
                    <a:pt x="0" y="225"/>
                  </a:lnTo>
                  <a:lnTo>
                    <a:pt x="206" y="19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219"/>
            <p:cNvSpPr>
              <a:spLocks/>
            </p:cNvSpPr>
            <p:nvPr/>
          </p:nvSpPr>
          <p:spPr>
            <a:xfrm>
              <a:off x="10742930" y="2431415"/>
              <a:ext cx="506730" cy="1215390"/>
            </a:xfrm>
            <a:custGeom>
              <a:avLst/>
              <a:gdLst>
                <a:gd name="TX0" fmla="*/ 188 w 798"/>
                <a:gd name="TY0" fmla="*/ 0 h 1914"/>
                <a:gd name="TX1" fmla="*/ 0 w 798"/>
                <a:gd name="TY1" fmla="*/ 338 h 1914"/>
                <a:gd name="TX2" fmla="*/ 131 w 798"/>
                <a:gd name="TY2" fmla="*/ 919 h 1914"/>
                <a:gd name="TX3" fmla="*/ 385 w 798"/>
                <a:gd name="TY3" fmla="*/ 1913 h 1914"/>
                <a:gd name="TX4" fmla="*/ 797 w 798"/>
                <a:gd name="TY4" fmla="*/ 1763 h 1914"/>
                <a:gd name="TX5" fmla="*/ 516 w 798"/>
                <a:gd name="TY5" fmla="*/ 853 h 1914"/>
                <a:gd name="TX6" fmla="*/ 188 w 798"/>
                <a:gd name="TY6" fmla="*/ 47 h 19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798" h="1914">
                  <a:moveTo>
                    <a:pt x="188" y="0"/>
                  </a:moveTo>
                  <a:lnTo>
                    <a:pt x="0" y="338"/>
                  </a:lnTo>
                  <a:lnTo>
                    <a:pt x="131" y="919"/>
                  </a:lnTo>
                  <a:lnTo>
                    <a:pt x="385" y="1913"/>
                  </a:lnTo>
                  <a:lnTo>
                    <a:pt x="797" y="1763"/>
                  </a:lnTo>
                  <a:lnTo>
                    <a:pt x="516" y="853"/>
                  </a:lnTo>
                  <a:lnTo>
                    <a:pt x="188" y="4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222"/>
            <p:cNvSpPr>
              <a:spLocks/>
            </p:cNvSpPr>
            <p:nvPr/>
          </p:nvSpPr>
          <p:spPr>
            <a:xfrm>
              <a:off x="11064240" y="3616325"/>
              <a:ext cx="429260" cy="381635"/>
            </a:xfrm>
            <a:custGeom>
              <a:avLst/>
              <a:gdLst>
                <a:gd name="TX0" fmla="*/ 0 w 676"/>
                <a:gd name="TY0" fmla="*/ 84 h 601"/>
                <a:gd name="TX1" fmla="*/ 75 w 676"/>
                <a:gd name="TY1" fmla="*/ 581 h 601"/>
                <a:gd name="TX2" fmla="*/ 254 w 676"/>
                <a:gd name="TY2" fmla="*/ 600 h 601"/>
                <a:gd name="TX3" fmla="*/ 263 w 676"/>
                <a:gd name="TY3" fmla="*/ 441 h 601"/>
                <a:gd name="TX4" fmla="*/ 450 w 676"/>
                <a:gd name="TY4" fmla="*/ 534 h 601"/>
                <a:gd name="TX5" fmla="*/ 675 w 676"/>
                <a:gd name="TY5" fmla="*/ 544 h 601"/>
                <a:gd name="TX6" fmla="*/ 638 w 676"/>
                <a:gd name="TY6" fmla="*/ 291 h 601"/>
                <a:gd name="TX7" fmla="*/ 404 w 676"/>
                <a:gd name="TY7" fmla="*/ 150 h 601"/>
                <a:gd name="TX8" fmla="*/ 291 w 676"/>
                <a:gd name="TY8" fmla="*/ 0 h 601"/>
                <a:gd name="TX9" fmla="*/ 19 w 676"/>
                <a:gd name="TY9" fmla="*/ 56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676" h="601">
                  <a:moveTo>
                    <a:pt x="0" y="84"/>
                  </a:moveTo>
                  <a:lnTo>
                    <a:pt x="75" y="581"/>
                  </a:lnTo>
                  <a:lnTo>
                    <a:pt x="254" y="600"/>
                  </a:lnTo>
                  <a:lnTo>
                    <a:pt x="263" y="441"/>
                  </a:lnTo>
                  <a:lnTo>
                    <a:pt x="450" y="534"/>
                  </a:lnTo>
                  <a:lnTo>
                    <a:pt x="675" y="544"/>
                  </a:lnTo>
                  <a:lnTo>
                    <a:pt x="638" y="291"/>
                  </a:lnTo>
                  <a:lnTo>
                    <a:pt x="404" y="150"/>
                  </a:lnTo>
                  <a:lnTo>
                    <a:pt x="291" y="0"/>
                  </a:lnTo>
                  <a:lnTo>
                    <a:pt x="19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225"/>
            <p:cNvSpPr>
              <a:spLocks/>
            </p:cNvSpPr>
            <p:nvPr/>
          </p:nvSpPr>
          <p:spPr>
            <a:xfrm>
              <a:off x="9659620" y="2574925"/>
              <a:ext cx="501015" cy="595630"/>
            </a:xfrm>
            <a:custGeom>
              <a:avLst/>
              <a:gdLst>
                <a:gd name="TX0" fmla="*/ 657 w 789"/>
                <a:gd name="TY0" fmla="*/ 0 h 938"/>
                <a:gd name="TX1" fmla="*/ 610 w 789"/>
                <a:gd name="TY1" fmla="*/ 478 h 938"/>
                <a:gd name="TX2" fmla="*/ 357 w 789"/>
                <a:gd name="TY2" fmla="*/ 122 h 938"/>
                <a:gd name="TX3" fmla="*/ 0 w 789"/>
                <a:gd name="TY3" fmla="*/ 375 h 938"/>
                <a:gd name="TX4" fmla="*/ 516 w 789"/>
                <a:gd name="TY4" fmla="*/ 937 h 938"/>
                <a:gd name="TX5" fmla="*/ 788 w 789"/>
                <a:gd name="TY5" fmla="*/ 750 h 938"/>
                <a:gd name="TX6" fmla="*/ 722 w 789"/>
                <a:gd name="TY6" fmla="*/ 487 h 938"/>
                <a:gd name="TX7" fmla="*/ 647 w 789"/>
                <a:gd name="TY7" fmla="*/ 56 h 93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789" h="938">
                  <a:moveTo>
                    <a:pt x="657" y="0"/>
                  </a:moveTo>
                  <a:lnTo>
                    <a:pt x="610" y="478"/>
                  </a:lnTo>
                  <a:lnTo>
                    <a:pt x="357" y="122"/>
                  </a:lnTo>
                  <a:lnTo>
                    <a:pt x="0" y="375"/>
                  </a:lnTo>
                  <a:lnTo>
                    <a:pt x="516" y="937"/>
                  </a:lnTo>
                  <a:lnTo>
                    <a:pt x="788" y="750"/>
                  </a:lnTo>
                  <a:lnTo>
                    <a:pt x="722" y="487"/>
                  </a:lnTo>
                  <a:lnTo>
                    <a:pt x="647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228"/>
            <p:cNvSpPr>
              <a:spLocks/>
            </p:cNvSpPr>
            <p:nvPr/>
          </p:nvSpPr>
          <p:spPr>
            <a:xfrm>
              <a:off x="9796780" y="5759450"/>
              <a:ext cx="786130" cy="441325"/>
            </a:xfrm>
            <a:custGeom>
              <a:avLst/>
              <a:gdLst>
                <a:gd name="TX0" fmla="*/ 618 w 1238"/>
                <a:gd name="TY0" fmla="*/ 0 h 695"/>
                <a:gd name="TX1" fmla="*/ 1106 w 1238"/>
                <a:gd name="TY1" fmla="*/ 84 h 695"/>
                <a:gd name="TX2" fmla="*/ 1237 w 1238"/>
                <a:gd name="TY2" fmla="*/ 412 h 695"/>
                <a:gd name="TX3" fmla="*/ 768 w 1238"/>
                <a:gd name="TY3" fmla="*/ 581 h 695"/>
                <a:gd name="TX4" fmla="*/ 384 w 1238"/>
                <a:gd name="TY4" fmla="*/ 694 h 695"/>
                <a:gd name="TX5" fmla="*/ 0 w 1238"/>
                <a:gd name="TY5" fmla="*/ 553 h 695"/>
                <a:gd name="TX6" fmla="*/ 0 w 1238"/>
                <a:gd name="TY6" fmla="*/ 347 h 695"/>
                <a:gd name="TX7" fmla="*/ 431 w 1238"/>
                <a:gd name="TY7" fmla="*/ 159 h 695"/>
                <a:gd name="TX8" fmla="*/ 646 w 1238"/>
                <a:gd name="TY8" fmla="*/ 0 h 69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38" h="695">
                  <a:moveTo>
                    <a:pt x="618" y="0"/>
                  </a:moveTo>
                  <a:lnTo>
                    <a:pt x="1106" y="84"/>
                  </a:lnTo>
                  <a:lnTo>
                    <a:pt x="1237" y="412"/>
                  </a:lnTo>
                  <a:lnTo>
                    <a:pt x="768" y="581"/>
                  </a:lnTo>
                  <a:lnTo>
                    <a:pt x="384" y="694"/>
                  </a:lnTo>
                  <a:lnTo>
                    <a:pt x="0" y="553"/>
                  </a:lnTo>
                  <a:lnTo>
                    <a:pt x="0" y="347"/>
                  </a:lnTo>
                  <a:lnTo>
                    <a:pt x="431" y="159"/>
                  </a:lnTo>
                  <a:lnTo>
                    <a:pt x="646" y="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1"/>
            <p:cNvSpPr>
              <a:spLocks/>
            </p:cNvSpPr>
            <p:nvPr/>
          </p:nvSpPr>
          <p:spPr>
            <a:xfrm>
              <a:off x="9624060" y="2342515"/>
              <a:ext cx="244475" cy="381635"/>
            </a:xfrm>
            <a:custGeom>
              <a:avLst/>
              <a:gdLst>
                <a:gd name="TX0" fmla="*/ 93 w 385"/>
                <a:gd name="TY0" fmla="*/ 600 h 601"/>
                <a:gd name="TX1" fmla="*/ 384 w 385"/>
                <a:gd name="TY1" fmla="*/ 431 h 601"/>
                <a:gd name="TX2" fmla="*/ 365 w 385"/>
                <a:gd name="TY2" fmla="*/ 206 h 601"/>
                <a:gd name="TX3" fmla="*/ 253 w 385"/>
                <a:gd name="TY3" fmla="*/ 178 h 601"/>
                <a:gd name="TX4" fmla="*/ 150 w 385"/>
                <a:gd name="TY4" fmla="*/ 0 h 601"/>
                <a:gd name="TX5" fmla="*/ 0 w 385"/>
                <a:gd name="TY5" fmla="*/ 28 h 601"/>
                <a:gd name="TX6" fmla="*/ 56 w 385"/>
                <a:gd name="TY6" fmla="*/ 187 h 601"/>
                <a:gd name="TX7" fmla="*/ 56 w 385"/>
                <a:gd name="TY7" fmla="*/ 318 h 601"/>
                <a:gd name="TX8" fmla="*/ 103 w 385"/>
                <a:gd name="TY8" fmla="*/ 590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385" h="601">
                  <a:moveTo>
                    <a:pt x="93" y="600"/>
                  </a:moveTo>
                  <a:lnTo>
                    <a:pt x="384" y="431"/>
                  </a:lnTo>
                  <a:lnTo>
                    <a:pt x="365" y="206"/>
                  </a:lnTo>
                  <a:lnTo>
                    <a:pt x="253" y="178"/>
                  </a:lnTo>
                  <a:lnTo>
                    <a:pt x="150" y="0"/>
                  </a:lnTo>
                  <a:lnTo>
                    <a:pt x="0" y="28"/>
                  </a:lnTo>
                  <a:lnTo>
                    <a:pt x="56" y="187"/>
                  </a:lnTo>
                  <a:lnTo>
                    <a:pt x="56" y="318"/>
                  </a:lnTo>
                  <a:lnTo>
                    <a:pt x="103" y="59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도형 234"/>
            <p:cNvSpPr>
              <a:spLocks/>
            </p:cNvSpPr>
            <p:nvPr/>
          </p:nvSpPr>
          <p:spPr>
            <a:xfrm>
              <a:off x="10213340" y="1657350"/>
              <a:ext cx="643255" cy="685165"/>
            </a:xfrm>
            <a:custGeom>
              <a:avLst/>
              <a:gdLst>
                <a:gd name="TX0" fmla="*/ 347 w 1013"/>
                <a:gd name="TY0" fmla="*/ 1068 h 1079"/>
                <a:gd name="TX1" fmla="*/ 797 w 1013"/>
                <a:gd name="TY1" fmla="*/ 956 h 1079"/>
                <a:gd name="TX2" fmla="*/ 1012 w 1013"/>
                <a:gd name="TY2" fmla="*/ 712 h 1079"/>
                <a:gd name="TX3" fmla="*/ 844 w 1013"/>
                <a:gd name="TY3" fmla="*/ 168 h 1079"/>
                <a:gd name="TX4" fmla="*/ 384 w 1013"/>
                <a:gd name="TY4" fmla="*/ 0 h 1079"/>
                <a:gd name="TX5" fmla="*/ 0 w 1013"/>
                <a:gd name="TY5" fmla="*/ 262 h 1079"/>
                <a:gd name="TX6" fmla="*/ 84 w 1013"/>
                <a:gd name="TY6" fmla="*/ 900 h 1079"/>
                <a:gd name="TX7" fmla="*/ 309 w 1013"/>
                <a:gd name="TY7" fmla="*/ 1078 h 10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1079">
                  <a:moveTo>
                    <a:pt x="347" y="1068"/>
                  </a:moveTo>
                  <a:lnTo>
                    <a:pt x="797" y="956"/>
                  </a:lnTo>
                  <a:lnTo>
                    <a:pt x="1012" y="712"/>
                  </a:lnTo>
                  <a:lnTo>
                    <a:pt x="844" y="168"/>
                  </a:lnTo>
                  <a:lnTo>
                    <a:pt x="384" y="0"/>
                  </a:lnTo>
                  <a:lnTo>
                    <a:pt x="0" y="262"/>
                  </a:lnTo>
                  <a:lnTo>
                    <a:pt x="84" y="900"/>
                  </a:lnTo>
                  <a:lnTo>
                    <a:pt x="309" y="1078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27" name="표 241"/>
          <p:cNvGraphicFramePr>
            <a:graphicFrameLocks noGrp="1"/>
          </p:cNvGraphicFramePr>
          <p:nvPr/>
        </p:nvGraphicFramePr>
        <p:xfrm>
          <a:off x="6822440" y="1444625"/>
          <a:ext cx="1207135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 구분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머리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팔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손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도형 242"/>
          <p:cNvSpPr>
            <a:spLocks/>
          </p:cNvSpPr>
          <p:nvPr/>
        </p:nvSpPr>
        <p:spPr>
          <a:xfrm>
            <a:off x="7670800" y="178435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43"/>
          <p:cNvSpPr>
            <a:spLocks/>
          </p:cNvSpPr>
          <p:nvPr/>
        </p:nvSpPr>
        <p:spPr>
          <a:xfrm>
            <a:off x="7670800" y="214439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244"/>
          <p:cNvSpPr>
            <a:spLocks/>
          </p:cNvSpPr>
          <p:nvPr/>
        </p:nvSpPr>
        <p:spPr>
          <a:xfrm>
            <a:off x="7670800" y="250444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245"/>
          <p:cNvSpPr>
            <a:spLocks/>
          </p:cNvSpPr>
          <p:nvPr/>
        </p:nvSpPr>
        <p:spPr>
          <a:xfrm>
            <a:off x="7671435" y="286448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249"/>
          <p:cNvSpPr>
            <a:spLocks/>
          </p:cNvSpPr>
          <p:nvPr/>
        </p:nvSpPr>
        <p:spPr>
          <a:xfrm>
            <a:off x="7671435" y="322453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도형 250"/>
          <p:cNvSpPr>
            <a:spLocks/>
          </p:cNvSpPr>
          <p:nvPr/>
        </p:nvSpPr>
        <p:spPr>
          <a:xfrm>
            <a:off x="7671435" y="358457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도형 251"/>
          <p:cNvSpPr>
            <a:spLocks/>
          </p:cNvSpPr>
          <p:nvPr/>
        </p:nvSpPr>
        <p:spPr>
          <a:xfrm>
            <a:off x="7671435" y="394462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도형 252"/>
          <p:cNvSpPr>
            <a:spLocks/>
          </p:cNvSpPr>
          <p:nvPr/>
        </p:nvSpPr>
        <p:spPr>
          <a:xfrm>
            <a:off x="7671435" y="430466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6" name="도형 280"/>
          <p:cNvCxnSpPr/>
          <p:nvPr/>
        </p:nvCxnSpPr>
        <p:spPr>
          <a:xfrm>
            <a:off x="8030845" y="1964055"/>
            <a:ext cx="2183130" cy="36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도형 281"/>
          <p:cNvCxnSpPr/>
          <p:nvPr/>
        </p:nvCxnSpPr>
        <p:spPr>
          <a:xfrm>
            <a:off x="8030845" y="2324100"/>
            <a:ext cx="2263140" cy="21653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도형 282"/>
          <p:cNvCxnSpPr/>
          <p:nvPr/>
        </p:nvCxnSpPr>
        <p:spPr>
          <a:xfrm>
            <a:off x="8030845" y="2684145"/>
            <a:ext cx="2383790" cy="52324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도형 284"/>
          <p:cNvCxnSpPr/>
          <p:nvPr/>
        </p:nvCxnSpPr>
        <p:spPr>
          <a:xfrm>
            <a:off x="8031480" y="3044190"/>
            <a:ext cx="2999105" cy="290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285"/>
          <p:cNvCxnSpPr/>
          <p:nvPr/>
        </p:nvCxnSpPr>
        <p:spPr>
          <a:xfrm>
            <a:off x="8031480" y="3404235"/>
            <a:ext cx="3033395" cy="40322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287"/>
          <p:cNvCxnSpPr/>
          <p:nvPr/>
        </p:nvCxnSpPr>
        <p:spPr>
          <a:xfrm>
            <a:off x="8031480" y="3764280"/>
            <a:ext cx="2186305" cy="68770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289"/>
          <p:cNvCxnSpPr>
            <a:stCxn id="34" idx="3"/>
          </p:cNvCxnSpPr>
          <p:nvPr/>
        </p:nvCxnSpPr>
        <p:spPr>
          <a:xfrm>
            <a:off x="8031480" y="4124325"/>
            <a:ext cx="2129155" cy="178181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6782789-E003-4E25-A813-7E7F173CF857}"/>
              </a:ext>
            </a:extLst>
          </p:cNvPr>
          <p:cNvGrpSpPr>
            <a:grpSpLocks noChangeAspect="1"/>
          </p:cNvGrpSpPr>
          <p:nvPr/>
        </p:nvGrpSpPr>
        <p:grpSpPr>
          <a:xfrm>
            <a:off x="354322" y="3019831"/>
            <a:ext cx="4276307" cy="2763749"/>
            <a:chOff x="2342515" y="2735043"/>
            <a:chExt cx="4295141" cy="285559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A0FA7B-C4F3-4EA9-B047-BAE9D604F575}"/>
                </a:ext>
              </a:extLst>
            </p:cNvPr>
            <p:cNvGrpSpPr/>
            <p:nvPr/>
          </p:nvGrpSpPr>
          <p:grpSpPr>
            <a:xfrm>
              <a:off x="2345055" y="2735043"/>
              <a:ext cx="4292601" cy="2855595"/>
              <a:chOff x="2345055" y="2735043"/>
              <a:chExt cx="4292601" cy="2855595"/>
            </a:xfrm>
          </p:grpSpPr>
          <p:sp>
            <p:nvSpPr>
              <p:cNvPr id="10" name="도형 18"/>
              <p:cNvSpPr>
                <a:spLocks/>
              </p:cNvSpPr>
              <p:nvPr/>
            </p:nvSpPr>
            <p:spPr>
              <a:xfrm>
                <a:off x="2347596" y="2735043"/>
                <a:ext cx="4290060" cy="2850515"/>
              </a:xfrm>
              <a:prstGeom prst="rect">
                <a:avLst/>
              </a:prstGeom>
              <a:solidFill>
                <a:srgbClr val="1E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8" name="그림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97" t="7113" r="37396" b="12146"/>
              <a:stretch>
                <a:fillRect/>
              </a:stretch>
            </p:blipFill>
            <p:spPr>
              <a:xfrm>
                <a:off x="5621020" y="3477358"/>
                <a:ext cx="1016635" cy="2112645"/>
              </a:xfrm>
              <a:prstGeom prst="rect">
                <a:avLst/>
              </a:prstGeom>
              <a:noFill/>
            </p:spPr>
          </p:pic>
          <p:pic>
            <p:nvPicPr>
              <p:cNvPr id="6" name="그림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29" t="4825" r="42476" b="9608"/>
              <a:stretch>
                <a:fillRect/>
              </a:stretch>
            </p:blipFill>
            <p:spPr>
              <a:xfrm>
                <a:off x="4648835" y="3047463"/>
                <a:ext cx="968375" cy="2541905"/>
              </a:xfrm>
              <a:prstGeom prst="rect">
                <a:avLst/>
              </a:prstGeom>
              <a:noFill/>
            </p:spPr>
          </p:pic>
          <p:pic>
            <p:nvPicPr>
              <p:cNvPr id="7" name="그림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09" t="1753" r="37552" b="2237"/>
              <a:stretch>
                <a:fillRect/>
              </a:stretch>
            </p:blipFill>
            <p:spPr>
              <a:xfrm>
                <a:off x="2345055" y="2735043"/>
                <a:ext cx="1231900" cy="2854960"/>
              </a:xfrm>
              <a:prstGeom prst="rect">
                <a:avLst/>
              </a:prstGeom>
              <a:noFill/>
            </p:spPr>
          </p:pic>
          <p:pic>
            <p:nvPicPr>
              <p:cNvPr id="9" name="그림 9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37" t="2214" r="40736" b="4798"/>
              <a:stretch>
                <a:fillRect/>
              </a:stretch>
            </p:blipFill>
            <p:spPr>
              <a:xfrm>
                <a:off x="3575685" y="2826483"/>
                <a:ext cx="1076960" cy="2764155"/>
              </a:xfrm>
              <a:prstGeom prst="rect">
                <a:avLst/>
              </a:prstGeom>
              <a:noFill/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DDDC2C6-DA69-4499-B673-B37403120AE0}"/>
                </a:ext>
              </a:extLst>
            </p:cNvPr>
            <p:cNvGrpSpPr/>
            <p:nvPr/>
          </p:nvGrpSpPr>
          <p:grpSpPr>
            <a:xfrm>
              <a:off x="2342515" y="2739438"/>
              <a:ext cx="4291200" cy="2851200"/>
              <a:chOff x="509905" y="3437890"/>
              <a:chExt cx="4297045" cy="2887980"/>
            </a:xfrm>
          </p:grpSpPr>
          <p:sp>
            <p:nvSpPr>
              <p:cNvPr id="46" name="도형 242">
                <a:extLst>
                  <a:ext uri="{FF2B5EF4-FFF2-40B4-BE49-F238E27FC236}">
                    <a16:creationId xmlns:a16="http://schemas.microsoft.com/office/drawing/2014/main" id="{DFCB2B31-5F94-4001-95D5-31F3528FCC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3437890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7" name="도형 243">
                <a:extLst>
                  <a:ext uri="{FF2B5EF4-FFF2-40B4-BE49-F238E27FC236}">
                    <a16:creationId xmlns:a16="http://schemas.microsoft.com/office/drawing/2014/main" id="{E48FF07C-6C0F-4A1D-A56B-EAFCEB664F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3848100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8" name="도형 244">
                <a:extLst>
                  <a:ext uri="{FF2B5EF4-FFF2-40B4-BE49-F238E27FC236}">
                    <a16:creationId xmlns:a16="http://schemas.microsoft.com/office/drawing/2014/main" id="{7E8DAF63-97C6-494B-B585-1161DA7882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4257675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9" name="도형 245">
                <a:extLst>
                  <a:ext uri="{FF2B5EF4-FFF2-40B4-BE49-F238E27FC236}">
                    <a16:creationId xmlns:a16="http://schemas.microsoft.com/office/drawing/2014/main" id="{97580F44-45FE-4B32-8503-CF069CDEC1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466788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도형 249">
                <a:extLst>
                  <a:ext uri="{FF2B5EF4-FFF2-40B4-BE49-F238E27FC236}">
                    <a16:creationId xmlns:a16="http://schemas.microsoft.com/office/drawing/2014/main" id="{D5F01CD0-F9B5-4DCF-9074-159A02AD35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07809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도형 250">
                <a:extLst>
                  <a:ext uri="{FF2B5EF4-FFF2-40B4-BE49-F238E27FC236}">
                    <a16:creationId xmlns:a16="http://schemas.microsoft.com/office/drawing/2014/main" id="{24ED67B7-1C73-45BC-9082-68DD3A4685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49592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2" name="도형 251">
                <a:extLst>
                  <a:ext uri="{FF2B5EF4-FFF2-40B4-BE49-F238E27FC236}">
                    <a16:creationId xmlns:a16="http://schemas.microsoft.com/office/drawing/2014/main" id="{587DBD6C-D914-43DB-801E-177BDEA1A4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91502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graphicFrame>
        <p:nvGraphicFramePr>
          <p:cNvPr id="44" name="표 52">
            <a:extLst>
              <a:ext uri="{FF2B5EF4-FFF2-40B4-BE49-F238E27FC236}">
                <a16:creationId xmlns:a16="http://schemas.microsoft.com/office/drawing/2014/main" id="{11761793-6A19-4EF0-AEF5-EB87730DD5E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991794149"/>
              </p:ext>
            </p:extLst>
          </p:nvPr>
        </p:nvGraphicFramePr>
        <p:xfrm>
          <a:off x="361898" y="5834886"/>
          <a:ext cx="4268731" cy="397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365">
                  <a:extLst>
                    <a:ext uri="{9D8B030D-6E8A-4147-A177-3AD203B41FA5}">
                      <a16:colId xmlns:a16="http://schemas.microsoft.com/office/drawing/2014/main" val="937121752"/>
                    </a:ext>
                  </a:extLst>
                </a:gridCol>
                <a:gridCol w="1067183">
                  <a:extLst>
                    <a:ext uri="{9D8B030D-6E8A-4147-A177-3AD203B41FA5}">
                      <a16:colId xmlns:a16="http://schemas.microsoft.com/office/drawing/2014/main" val="1981944668"/>
                    </a:ext>
                  </a:extLst>
                </a:gridCol>
                <a:gridCol w="1067183">
                  <a:extLst>
                    <a:ext uri="{9D8B030D-6E8A-4147-A177-3AD203B41FA5}">
                      <a16:colId xmlns:a16="http://schemas.microsoft.com/office/drawing/2014/main" val="3595810920"/>
                    </a:ext>
                  </a:extLst>
                </a:gridCol>
              </a:tblGrid>
              <a:tr h="397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성인 남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청소년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유아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04005"/>
                  </a:ext>
                </a:extLst>
              </a:tr>
            </a:tbl>
          </a:graphicData>
        </a:graphic>
      </p:graphicFrame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F13295CA-CD43-4684-9568-B326B8357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500127"/>
              </p:ext>
            </p:extLst>
          </p:nvPr>
        </p:nvGraphicFramePr>
        <p:xfrm>
          <a:off x="4647856" y="3019831"/>
          <a:ext cx="293845" cy="2758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45">
                  <a:extLst>
                    <a:ext uri="{9D8B030D-6E8A-4147-A177-3AD203B41FA5}">
                      <a16:colId xmlns:a16="http://schemas.microsoft.com/office/drawing/2014/main" val="3457891811"/>
                    </a:ext>
                  </a:extLst>
                </a:gridCol>
              </a:tblGrid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329120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7355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209935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295088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207734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999447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5599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6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79420"/>
              </p:ext>
            </p:extLst>
          </p:nvPr>
        </p:nvGraphicFramePr>
        <p:xfrm>
          <a:off x="3852397" y="1431925"/>
          <a:ext cx="2160489" cy="14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901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냉정한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696935"/>
              </p:ext>
            </p:extLst>
          </p:nvPr>
        </p:nvGraphicFramePr>
        <p:xfrm>
          <a:off x="2631511" y="4763561"/>
          <a:ext cx="3381375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688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특징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큰 키와 햇빛에 많이 탄 것 같은 피부에 근육질 덩치를 가지고 전체적으로 날카로운 얼굴로 인상을 쓰고 있어 대부분의 사람들에게 좋지 않은 방향으로 오해 받지만 묵묵히 자신의 일을 처리하기에 주변에서 좋은 평가를 받고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3" t="398" r="38956" b="16271"/>
          <a:stretch/>
        </p:blipFill>
        <p:spPr>
          <a:xfrm>
            <a:off x="327025" y="1436181"/>
            <a:ext cx="2047609" cy="4832857"/>
          </a:xfrm>
          <a:prstGeom prst="rect">
            <a:avLst/>
          </a:prstGeom>
          <a:noFill/>
        </p:spPr>
      </p:pic>
      <p:pic>
        <p:nvPicPr>
          <p:cNvPr id="25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47"/>
          <a:stretch>
            <a:fillRect/>
          </a:stretch>
        </p:blipFill>
        <p:spPr>
          <a:xfrm>
            <a:off x="2490137" y="1436181"/>
            <a:ext cx="522605" cy="1557655"/>
          </a:xfrm>
          <a:prstGeom prst="rect">
            <a:avLst/>
          </a:prstGeom>
          <a:noFill/>
        </p:spPr>
      </p:pic>
      <p:graphicFrame>
        <p:nvGraphicFramePr>
          <p:cNvPr id="9" name="표 372">
            <a:extLst>
              <a:ext uri="{FF2B5EF4-FFF2-40B4-BE49-F238E27FC236}">
                <a16:creationId xmlns:a16="http://schemas.microsoft.com/office/drawing/2014/main" id="{4A27CAE1-406F-4FC8-8393-FB1EB3822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728362"/>
              </p:ext>
            </p:extLst>
          </p:nvPr>
        </p:nvGraphicFramePr>
        <p:xfrm>
          <a:off x="6623148" y="1439064"/>
          <a:ext cx="5241827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1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45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괴물로 인한 재해로 마을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친구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연인들을 잃은 이야기가 넘쳐나기 시작했다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재해로 인하여 가족과 친구들을 잃고 떠도는 사람이었다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위해사냥꾼이 되어 전국을 떠돌고 있었다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371">
            <a:extLst>
              <a:ext uri="{FF2B5EF4-FFF2-40B4-BE49-F238E27FC236}">
                <a16:creationId xmlns:a16="http://schemas.microsoft.com/office/drawing/2014/main" id="{20122968-A0FA-48D6-9E19-20C2B86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529189"/>
              </p:ext>
            </p:extLst>
          </p:nvPr>
        </p:nvGraphicFramePr>
        <p:xfrm>
          <a:off x="3852397" y="2869084"/>
          <a:ext cx="2160489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798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신체 정보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190~210cm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흑안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피부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연한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구리빛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체형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전체적으로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균형 잡힌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근육질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43793493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A2FD0B0-6D69-4768-8B55-FBC83E9A7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897379"/>
            <a:ext cx="3381375" cy="2371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3BE75-0DE3-4B61-8F2D-7D6CE1734A3D}"/>
              </a:ext>
            </a:extLst>
          </p:cNvPr>
          <p:cNvSpPr txBox="1"/>
          <p:nvPr/>
        </p:nvSpPr>
        <p:spPr>
          <a:xfrm>
            <a:off x="7875783" y="5868928"/>
            <a:ext cx="1365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무당파</a:t>
            </a:r>
            <a:r>
              <a:rPr lang="ko-KR" altLang="en-US" sz="1000" dirty="0"/>
              <a:t> 계승자의 옷 착용 모습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E9AE708-A8C0-4832-AAF1-97442CFF23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25" y="19762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캐릭터 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(</a:t>
            </a: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남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)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7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146118"/>
              </p:ext>
            </p:extLst>
          </p:nvPr>
        </p:nvGraphicFramePr>
        <p:xfrm>
          <a:off x="3856810" y="1424786"/>
          <a:ext cx="2160489" cy="14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901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냉정한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054006"/>
              </p:ext>
            </p:extLst>
          </p:nvPr>
        </p:nvGraphicFramePr>
        <p:xfrm>
          <a:off x="2635924" y="4756422"/>
          <a:ext cx="3381375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688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특징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곱고 아름다운 외모에 부드러운 표정으로 사글사글한 인상을 가지고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하지만 인상과 대비 되는 빠르고 냉철한 판단과 위기 해결 능력으로 카리스마 있는 리더라고 생각되고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372">
            <a:extLst>
              <a:ext uri="{FF2B5EF4-FFF2-40B4-BE49-F238E27FC236}">
                <a16:creationId xmlns:a16="http://schemas.microsoft.com/office/drawing/2014/main" id="{4A27CAE1-406F-4FC8-8393-FB1EB3822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148229"/>
              </p:ext>
            </p:extLst>
          </p:nvPr>
        </p:nvGraphicFramePr>
        <p:xfrm>
          <a:off x="6623148" y="1431925"/>
          <a:ext cx="5241827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1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45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괴물로 인한 재해로 마을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친구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연인들을 잃은 이야기가 넘쳐나기 시작했다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재해로 인하여 가족과 친구들을 잃고 떠도는 사람이었다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위해사냥꾼이 되어 전국을 떠돌고 있었다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371">
            <a:extLst>
              <a:ext uri="{FF2B5EF4-FFF2-40B4-BE49-F238E27FC236}">
                <a16:creationId xmlns:a16="http://schemas.microsoft.com/office/drawing/2014/main" id="{20122968-A0FA-48D6-9E19-20C2B86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7556"/>
              </p:ext>
            </p:extLst>
          </p:nvPr>
        </p:nvGraphicFramePr>
        <p:xfrm>
          <a:off x="3856810" y="2861945"/>
          <a:ext cx="2160489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798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신체 정보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160~180cm</a:t>
                      </a:r>
                      <a:endParaRPr lang="ko-KR" altLang="en-US" sz="10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적안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피부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살구색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체형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군살 없고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균형 잡힌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몸매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437934935"/>
                  </a:ext>
                </a:extLst>
              </a:tr>
            </a:tbl>
          </a:graphicData>
        </a:graphic>
      </p:graphicFrame>
      <p:pic>
        <p:nvPicPr>
          <p:cNvPr id="12" name="그림 6">
            <a:extLst>
              <a:ext uri="{FF2B5EF4-FFF2-40B4-BE49-F238E27FC236}">
                <a16:creationId xmlns:a16="http://schemas.microsoft.com/office/drawing/2014/main" id="{42318961-1D30-4565-BBAE-C97E67126D8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6" r="42536" b="19087"/>
          <a:stretch/>
        </p:blipFill>
        <p:spPr>
          <a:xfrm>
            <a:off x="327025" y="1431925"/>
            <a:ext cx="2047608" cy="4822091"/>
          </a:xfrm>
          <a:prstGeom prst="rect">
            <a:avLst/>
          </a:prstGeom>
          <a:noFill/>
        </p:spPr>
      </p:pic>
      <p:pic>
        <p:nvPicPr>
          <p:cNvPr id="13" name="그림 7">
            <a:extLst>
              <a:ext uri="{FF2B5EF4-FFF2-40B4-BE49-F238E27FC236}">
                <a16:creationId xmlns:a16="http://schemas.microsoft.com/office/drawing/2014/main" id="{2FBA74DD-3E44-4F20-9C32-595E58AB39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9"/>
          <a:stretch>
            <a:fillRect/>
          </a:stretch>
        </p:blipFill>
        <p:spPr>
          <a:xfrm>
            <a:off x="2505201" y="1424786"/>
            <a:ext cx="517525" cy="1557655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BB6709-D6D2-4193-90E8-BAE2E0B6B0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414" y="3899091"/>
            <a:ext cx="1579685" cy="2354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44619-20BD-4426-B26B-0FC4E025F8D4}"/>
              </a:ext>
            </a:extLst>
          </p:cNvPr>
          <p:cNvSpPr txBox="1"/>
          <p:nvPr/>
        </p:nvSpPr>
        <p:spPr>
          <a:xfrm>
            <a:off x="9317595" y="5901717"/>
            <a:ext cx="951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좌도방</a:t>
            </a:r>
            <a:r>
              <a:rPr lang="ko-KR" altLang="en-US" sz="1000" dirty="0"/>
              <a:t> 도복</a:t>
            </a:r>
            <a:endParaRPr lang="en-US" altLang="ko-KR" sz="1000" dirty="0"/>
          </a:p>
          <a:p>
            <a:r>
              <a:rPr lang="ko-KR" altLang="en-US" sz="1000" dirty="0"/>
              <a:t>착용 모습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D6DC865-4E19-46AC-83A7-CAA7CEEC13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25" y="19762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캐릭터 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(</a:t>
            </a:r>
            <a:r>
              <a:rPr lang="ko-KR" altLang="en-US" sz="3000" dirty="0">
                <a:latin typeface="맑은 고딕" charset="0"/>
                <a:ea typeface="맑은 고딕" charset="0"/>
              </a:rPr>
              <a:t>여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)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32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8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25" name="표 3"/>
          <p:cNvGraphicFramePr>
            <a:graphicFrameLocks noGrp="1"/>
          </p:cNvGraphicFramePr>
          <p:nvPr/>
        </p:nvGraphicFramePr>
        <p:xfrm>
          <a:off x="334645" y="610235"/>
          <a:ext cx="5750560" cy="2740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47190"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indent="0" hangingPunct="1"/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lang="ko-KR"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느리게 눈을 감았다 뜨며, 어깨와 팔이 조금씩 흔들린다.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45">
                <a:tc gridSpan="5">
                  <a:txBody>
                    <a:bodyPr/>
                    <a:lstStyle/>
                    <a:p>
                      <a:pPr marL="0" indent="0" hangingPunct="1"/>
                      <a:r>
                        <a:rPr lang="ko-KR" sz="14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Idle-1</a:t>
                      </a:r>
                      <a:endParaRPr lang="ko-KR" altLang="en-US" sz="14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6" name="그림 17" descr="C:/Users/yhgki/AppData/Roaming/PolarisOffice/ETemp/30328_18464920/fImage878194160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39461" r="39434" b="26328"/>
          <a:stretch>
            <a:fillRect/>
          </a:stretch>
        </p:blipFill>
        <p:spPr>
          <a:xfrm>
            <a:off x="924023" y="639762"/>
            <a:ext cx="1254125" cy="1584325"/>
          </a:xfrm>
          <a:prstGeom prst="rect">
            <a:avLst/>
          </a:prstGeom>
          <a:noFill/>
          <a:ln w="0" cap="flat" cmpd="sng">
            <a:prstDash/>
          </a:ln>
        </p:spPr>
      </p:pic>
      <p:pic>
        <p:nvPicPr>
          <p:cNvPr id="27" name="그림 19" descr="C:/Users/yhgki/AppData/Roaming/PolarisOffice/ETemp/30328_18464920/fImage875977162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39461" r="39535" b="26060"/>
          <a:stretch>
            <a:fillRect/>
          </a:stretch>
        </p:blipFill>
        <p:spPr>
          <a:xfrm>
            <a:off x="2217518" y="639762"/>
            <a:ext cx="1254125" cy="1584325"/>
          </a:xfrm>
          <a:prstGeom prst="rect">
            <a:avLst/>
          </a:prstGeom>
          <a:noFill/>
        </p:spPr>
      </p:pic>
      <p:pic>
        <p:nvPicPr>
          <p:cNvPr id="28" name="그림 21" descr="C:/Users/yhgki/AppData/Roaming/PolarisOffice/ETemp/30328_18464920/fImage876562164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2" t="39461" r="39425" b="26060"/>
          <a:stretch>
            <a:fillRect/>
          </a:stretch>
        </p:blipFill>
        <p:spPr>
          <a:xfrm>
            <a:off x="3520001" y="638810"/>
            <a:ext cx="1254125" cy="1584325"/>
          </a:xfrm>
          <a:prstGeom prst="rect">
            <a:avLst/>
          </a:prstGeom>
          <a:noFill/>
        </p:spPr>
      </p:pic>
      <p:pic>
        <p:nvPicPr>
          <p:cNvPr id="29" name="그림 23" descr="C:/Users/yhgki/AppData/Roaming/PolarisOffice/ETemp/30328_18464920/fImage88099816665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39459" r="39427" b="26055"/>
          <a:stretch>
            <a:fillRect/>
          </a:stretch>
        </p:blipFill>
        <p:spPr>
          <a:xfrm>
            <a:off x="4802822" y="639762"/>
            <a:ext cx="1254125" cy="1584325"/>
          </a:xfrm>
          <a:prstGeom prst="rect">
            <a:avLst/>
          </a:prstGeom>
          <a:noFill/>
        </p:spPr>
      </p:pic>
      <p:graphicFrame>
        <p:nvGraphicFramePr>
          <p:cNvPr id="30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223374"/>
              </p:ext>
            </p:extLst>
          </p:nvPr>
        </p:nvGraphicFramePr>
        <p:xfrm>
          <a:off x="6085205" y="610235"/>
          <a:ext cx="5750560" cy="2740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47190"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indent="0" hangingPunct="1"/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lang="ko-KR"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잠시 무기를 꺼내 점검한 뒤 다시 집어넣는다.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45">
                <a:tc gridSpan="5">
                  <a:txBody>
                    <a:bodyPr/>
                    <a:lstStyle/>
                    <a:p>
                      <a:pPr marL="0" indent="0" hangingPunct="1"/>
                      <a:r>
                        <a:rPr lang="ko-KR"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Idle-2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1" name="그림 27" descr="C:/Users/yhgki/AppData/Roaming/PolarisOffice/ETemp/30328_18464920/fImage877468170916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39322" r="39535" b="26190"/>
          <a:stretch>
            <a:fillRect/>
          </a:stretch>
        </p:blipFill>
        <p:spPr>
          <a:xfrm>
            <a:off x="6684841" y="639762"/>
            <a:ext cx="1229995" cy="1584325"/>
          </a:xfrm>
          <a:prstGeom prst="rect">
            <a:avLst/>
          </a:prstGeom>
          <a:noFill/>
        </p:spPr>
      </p:pic>
      <p:pic>
        <p:nvPicPr>
          <p:cNvPr id="32" name="그림 29" descr="C:/Users/yhgki/AppData/Roaming/PolarisOffice/ETemp/30328_18464920/fImage878497172572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3" t="39461" r="39325" b="26190"/>
          <a:stretch>
            <a:fillRect/>
          </a:stretch>
        </p:blipFill>
        <p:spPr>
          <a:xfrm>
            <a:off x="7982048" y="638810"/>
            <a:ext cx="1229995" cy="1584325"/>
          </a:xfrm>
          <a:prstGeom prst="rect">
            <a:avLst/>
          </a:prstGeom>
          <a:noFill/>
        </p:spPr>
      </p:pic>
      <p:pic>
        <p:nvPicPr>
          <p:cNvPr id="33" name="그림 31" descr="C:/Users/yhgki/AppData/Roaming/PolarisOffice/ETemp/30328_18464920/fImage875284174147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39322" r="39427" b="26190"/>
          <a:stretch>
            <a:fillRect/>
          </a:stretch>
        </p:blipFill>
        <p:spPr>
          <a:xfrm>
            <a:off x="9270463" y="639762"/>
            <a:ext cx="1229995" cy="1584325"/>
          </a:xfrm>
          <a:prstGeom prst="rect">
            <a:avLst/>
          </a:prstGeom>
          <a:noFill/>
        </p:spPr>
      </p:pic>
      <p:pic>
        <p:nvPicPr>
          <p:cNvPr id="34" name="그림 33" descr="C:/Users/yhgki/AppData/Roaming/PolarisOffice/ETemp/30328_18464920/fImage8861771769358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39322" r="39427" b="26328"/>
          <a:stretch>
            <a:fillRect/>
          </a:stretch>
        </p:blipFill>
        <p:spPr>
          <a:xfrm>
            <a:off x="10567670" y="639762"/>
            <a:ext cx="1229995" cy="158432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476F8-E9B5-4319-86E1-5DAAB7892270}"/>
              </a:ext>
            </a:extLst>
          </p:cNvPr>
          <p:cNvSpPr txBox="1"/>
          <p:nvPr/>
        </p:nvSpPr>
        <p:spPr>
          <a:xfrm>
            <a:off x="334645" y="17938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모션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9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334645" y="3491865"/>
          <a:ext cx="5750560" cy="2727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47190"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indent="0" hangingPunct="1"/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lang="ko-KR"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팔을 천천히 흔들며 걷는다.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5">
                <a:tc gridSpan="5">
                  <a:txBody>
                    <a:bodyPr/>
                    <a:lstStyle/>
                    <a:p>
                      <a:pPr marL="0" indent="0" hangingPunct="1"/>
                      <a:r>
                        <a:rPr lang="ko-KR"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Walk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/>
        </p:nvGraphicFramePr>
        <p:xfrm>
          <a:off x="6088380" y="3491865"/>
          <a:ext cx="5750560" cy="2727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47190"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indent="0" hangingPunct="1"/>
                      <a:r>
                        <a:rPr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4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lang="ko-KR" sz="14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팔을 빨리 흔들며 뛴다.</a:t>
                      </a:r>
                      <a:endParaRPr lang="ko-KR" altLang="en-US" sz="14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5">
                <a:tc gridSpan="5">
                  <a:txBody>
                    <a:bodyPr/>
                    <a:lstStyle/>
                    <a:p>
                      <a:pPr marL="0" indent="0" hangingPunct="1"/>
                      <a:r>
                        <a:rPr lang="ko-KR" sz="14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Run</a:t>
                      </a:r>
                      <a:endParaRPr lang="ko-KR" altLang="en-US" sz="14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7" name="그림 37" descr="C:/Users/yhgki/AppData/Roaming/PolarisOffice/ETemp/30328_18464920/fImage942505180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39461" r="39427" b="26190"/>
          <a:stretch>
            <a:fillRect/>
          </a:stretch>
        </p:blipFill>
        <p:spPr>
          <a:xfrm>
            <a:off x="926246" y="3519170"/>
            <a:ext cx="1250315" cy="1584325"/>
          </a:xfrm>
          <a:prstGeom prst="rect">
            <a:avLst/>
          </a:prstGeom>
          <a:noFill/>
        </p:spPr>
      </p:pic>
      <p:pic>
        <p:nvPicPr>
          <p:cNvPr id="38" name="그림 39" descr="C:/Users/yhgki/AppData/Roaming/PolarisOffice/ETemp/30328_18464920/fImage965827182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39590" r="39535" b="26328"/>
          <a:stretch>
            <a:fillRect/>
          </a:stretch>
        </p:blipFill>
        <p:spPr>
          <a:xfrm>
            <a:off x="2226847" y="3519170"/>
            <a:ext cx="1250315" cy="1584325"/>
          </a:xfrm>
          <a:prstGeom prst="rect">
            <a:avLst/>
          </a:prstGeom>
          <a:noFill/>
        </p:spPr>
      </p:pic>
      <p:pic>
        <p:nvPicPr>
          <p:cNvPr id="39" name="그림 41" descr="C:/Users/yhgki/AppData/Roaming/PolarisOffice/ETemp/30328_18464920/fImage98093418457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39461" r="39535" b="26328"/>
          <a:stretch>
            <a:fillRect/>
          </a:stretch>
        </p:blipFill>
        <p:spPr>
          <a:xfrm>
            <a:off x="3519586" y="3528792"/>
            <a:ext cx="1250315" cy="1584325"/>
          </a:xfrm>
          <a:prstGeom prst="rect">
            <a:avLst/>
          </a:prstGeom>
          <a:noFill/>
        </p:spPr>
      </p:pic>
      <p:pic>
        <p:nvPicPr>
          <p:cNvPr id="40" name="그림 43" descr="C:/Users/yhgki/AppData/Roaming/PolarisOffice/ETemp/30328_18464920/fImage1010128186814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39461" r="39535" b="26328"/>
          <a:stretch>
            <a:fillRect/>
          </a:stretch>
        </p:blipFill>
        <p:spPr>
          <a:xfrm>
            <a:off x="4811395" y="3527962"/>
            <a:ext cx="1250315" cy="1584325"/>
          </a:xfrm>
          <a:prstGeom prst="rect">
            <a:avLst/>
          </a:prstGeom>
          <a:noFill/>
        </p:spPr>
      </p:pic>
      <p:pic>
        <p:nvPicPr>
          <p:cNvPr id="41" name="그림 45" descr="C:/Users/yhgki/AppData/Roaming/PolarisOffice/ETemp/30328_18464920/fImage1002310188328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39461" r="39535" b="26458"/>
          <a:stretch>
            <a:fillRect/>
          </a:stretch>
        </p:blipFill>
        <p:spPr>
          <a:xfrm>
            <a:off x="6688016" y="3528792"/>
            <a:ext cx="1245235" cy="1584325"/>
          </a:xfrm>
          <a:prstGeom prst="rect">
            <a:avLst/>
          </a:prstGeom>
          <a:noFill/>
        </p:spPr>
      </p:pic>
      <p:pic>
        <p:nvPicPr>
          <p:cNvPr id="42" name="그림 47" descr="C:/Users/yhgki/AppData/Roaming/PolarisOffice/ETemp/30328_18464920/fImage9753051906827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39190" r="36815" b="26324"/>
          <a:stretch>
            <a:fillRect/>
          </a:stretch>
        </p:blipFill>
        <p:spPr>
          <a:xfrm>
            <a:off x="7988300" y="3519169"/>
            <a:ext cx="1245235" cy="1584325"/>
          </a:xfrm>
          <a:prstGeom prst="rect">
            <a:avLst/>
          </a:prstGeom>
          <a:noFill/>
        </p:spPr>
      </p:pic>
      <p:pic>
        <p:nvPicPr>
          <p:cNvPr id="43" name="그림 49" descr="C:/Users/yhgki/AppData/Roaming/PolarisOffice/ETemp/30328_18464920/fImage999344192996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0" t="39451" r="35137" b="26467"/>
          <a:stretch>
            <a:fillRect/>
          </a:stretch>
        </p:blipFill>
        <p:spPr>
          <a:xfrm>
            <a:off x="9273638" y="3519168"/>
            <a:ext cx="1245235" cy="1584325"/>
          </a:xfrm>
          <a:prstGeom prst="rect">
            <a:avLst/>
          </a:prstGeom>
          <a:noFill/>
        </p:spPr>
      </p:pic>
      <p:pic>
        <p:nvPicPr>
          <p:cNvPr id="44" name="그림 51" descr="C:/Users/yhgki/AppData/Roaming/PolarisOffice/ETemp/30328_18464920/fImage993223194491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38" t="39461" r="35029" b="26328"/>
          <a:stretch>
            <a:fillRect/>
          </a:stretch>
        </p:blipFill>
        <p:spPr>
          <a:xfrm>
            <a:off x="10570845" y="3528792"/>
            <a:ext cx="1245235" cy="158432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476F8-E9B5-4319-86E1-5DAAB7892270}"/>
              </a:ext>
            </a:extLst>
          </p:cNvPr>
          <p:cNvSpPr txBox="1"/>
          <p:nvPr/>
        </p:nvSpPr>
        <p:spPr>
          <a:xfrm>
            <a:off x="334645" y="17938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모션</a:t>
            </a:r>
          </a:p>
        </p:txBody>
      </p:sp>
    </p:spTree>
    <p:extLst>
      <p:ext uri="{BB962C8B-B14F-4D97-AF65-F5344CB8AC3E}">
        <p14:creationId xmlns:p14="http://schemas.microsoft.com/office/powerpoint/2010/main" val="445264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Pages>13</Pages>
  <Words>1241</Words>
  <Characters>0</Characters>
  <Application>Microsoft Office PowerPoint</Application>
  <DocSecurity>0</DocSecurity>
  <PresentationFormat>와이드스크린</PresentationFormat>
  <Lines>0</Lines>
  <Paragraphs>273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PC(방랑자) 컨텐츠 기획서</vt:lpstr>
      <vt:lpstr>문서 개요</vt:lpstr>
      <vt:lpstr>PC(방랑자)</vt:lpstr>
      <vt:lpstr>컨셉 정립</vt:lpstr>
      <vt:lpstr>정책 정립</vt:lpstr>
      <vt:lpstr>캐릭터 (남)</vt:lpstr>
      <vt:lpstr>캐릭터 (여)</vt:lpstr>
      <vt:lpstr>PowerPoint 프레젠테이션</vt:lpstr>
      <vt:lpstr>PowerPoint 프레젠테이션</vt:lpstr>
      <vt:lpstr>PowerPoint 프레젠테이션</vt:lpstr>
      <vt:lpstr>능력치</vt:lpstr>
      <vt:lpstr>PowerPoint 프레젠테이션</vt:lpstr>
      <vt:lpstr>PowerPoint 프레젠테이션</vt:lpstr>
      <vt:lpstr>PowerPoint 프레젠테이션</vt:lpstr>
      <vt:lpstr>세력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37</cp:revision>
  <dcterms:modified xsi:type="dcterms:W3CDTF">2023-11-21T10:50:01Z</dcterms:modified>
  <cp:version>9.103.97.45139</cp:version>
</cp:coreProperties>
</file>